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3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28DFC62-CF97-4BAE-A07C-3F1577D3763C}" type="datetimeFigureOut">
              <a:rPr lang="en-CA" smtClean="0"/>
              <a:t>07/04/2015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CA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0816603-DFEB-48D9-B2CF-999EC32B1E2E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DFC62-CF97-4BAE-A07C-3F1577D3763C}" type="datetimeFigureOut">
              <a:rPr lang="en-CA" smtClean="0"/>
              <a:t>07/04/2015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16603-DFEB-48D9-B2CF-999EC32B1E2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DFC62-CF97-4BAE-A07C-3F1577D3763C}" type="datetimeFigureOut">
              <a:rPr lang="en-CA" smtClean="0"/>
              <a:t>07/04/2015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16603-DFEB-48D9-B2CF-999EC32B1E2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28DFC62-CF97-4BAE-A07C-3F1577D3763C}" type="datetimeFigureOut">
              <a:rPr lang="en-CA" smtClean="0"/>
              <a:t>07/04/2015</a:t>
            </a:fld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0816603-DFEB-48D9-B2CF-999EC32B1E2E}" type="slidenum">
              <a:rPr lang="en-CA" smtClean="0"/>
              <a:t>‹#›</a:t>
            </a:fld>
            <a:endParaRPr lang="en-C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28DFC62-CF97-4BAE-A07C-3F1577D3763C}" type="datetimeFigureOut">
              <a:rPr lang="en-CA" smtClean="0"/>
              <a:t>07/04/2015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CA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0816603-DFEB-48D9-B2CF-999EC32B1E2E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DFC62-CF97-4BAE-A07C-3F1577D3763C}" type="datetimeFigureOut">
              <a:rPr lang="en-CA" smtClean="0"/>
              <a:t>07/04/2015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16603-DFEB-48D9-B2CF-999EC32B1E2E}" type="slidenum">
              <a:rPr lang="en-CA" smtClean="0"/>
              <a:t>‹#›</a:t>
            </a:fld>
            <a:endParaRPr lang="en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DFC62-CF97-4BAE-A07C-3F1577D3763C}" type="datetimeFigureOut">
              <a:rPr lang="en-CA" smtClean="0"/>
              <a:t>07/04/2015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16603-DFEB-48D9-B2CF-999EC32B1E2E}" type="slidenum">
              <a:rPr lang="en-CA" smtClean="0"/>
              <a:t>‹#›</a:t>
            </a:fld>
            <a:endParaRPr lang="en-C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28DFC62-CF97-4BAE-A07C-3F1577D3763C}" type="datetimeFigureOut">
              <a:rPr lang="en-CA" smtClean="0"/>
              <a:t>07/04/2015</a:t>
            </a:fld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0816603-DFEB-48D9-B2CF-999EC32B1E2E}" type="slidenum">
              <a:rPr lang="en-CA" smtClean="0"/>
              <a:t>‹#›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DFC62-CF97-4BAE-A07C-3F1577D3763C}" type="datetimeFigureOut">
              <a:rPr lang="en-CA" smtClean="0"/>
              <a:t>07/04/2015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16603-DFEB-48D9-B2CF-999EC32B1E2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28DFC62-CF97-4BAE-A07C-3F1577D3763C}" type="datetimeFigureOut">
              <a:rPr lang="en-CA" smtClean="0"/>
              <a:t>07/04/2015</a:t>
            </a:fld>
            <a:endParaRPr lang="en-C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0816603-DFEB-48D9-B2CF-999EC32B1E2E}" type="slidenum">
              <a:rPr lang="en-CA" smtClean="0"/>
              <a:t>‹#›</a:t>
            </a:fld>
            <a:endParaRPr lang="en-CA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28DFC62-CF97-4BAE-A07C-3F1577D3763C}" type="datetimeFigureOut">
              <a:rPr lang="en-CA" smtClean="0"/>
              <a:t>07/04/2015</a:t>
            </a:fld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0816603-DFEB-48D9-B2CF-999EC32B1E2E}" type="slidenum">
              <a:rPr lang="en-CA" smtClean="0"/>
              <a:t>‹#›</a:t>
            </a:fld>
            <a:endParaRPr lang="en-CA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28DFC62-CF97-4BAE-A07C-3F1577D3763C}" type="datetimeFigureOut">
              <a:rPr lang="en-CA" smtClean="0"/>
              <a:t>07/04/2015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0816603-DFEB-48D9-B2CF-999EC32B1E2E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ft.vanderbilt.edu/guides-sub-pages/metacognition/" TargetMode="External"/><Relationship Id="rId2" Type="http://schemas.openxmlformats.org/officeDocument/2006/relationships/hyperlink" Target="https://www.youtube.com/watch?v=E8klKdhNop8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teal.ed.gov/tealguide/metacognitive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23728" y="1124744"/>
            <a:ext cx="6172200" cy="1894362"/>
          </a:xfrm>
        </p:spPr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METACOGNITION</a:t>
            </a:r>
            <a:endParaRPr lang="en-CA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9752" y="3613666"/>
            <a:ext cx="6606480" cy="2767662"/>
          </a:xfrm>
        </p:spPr>
        <p:txBody>
          <a:bodyPr>
            <a:normAutofit/>
          </a:bodyPr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CONTEMPORARY THEORIES OF TEACHING AND LEARNING</a:t>
            </a:r>
          </a:p>
          <a:p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A guided discussion by: </a:t>
            </a:r>
          </a:p>
          <a:p>
            <a:r>
              <a:rPr lang="en-CA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Olawole</a:t>
            </a: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Luro</a:t>
            </a:r>
            <a:endParaRPr lang="en-CA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Jeff Hlady</a:t>
            </a:r>
          </a:p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Michael Judge</a:t>
            </a:r>
          </a:p>
          <a:p>
            <a:endParaRPr lang="en-CA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0" dirty="0" smtClean="0">
                <a:effectLst/>
              </a:rPr>
              <a:t> </a:t>
            </a:r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0" dirty="0" smtClean="0">
                <a:effectLst/>
              </a:rPr>
              <a:t> 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59422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2852936"/>
            <a:ext cx="6172200" cy="2165626"/>
          </a:xfrm>
        </p:spPr>
        <p:txBody>
          <a:bodyPr>
            <a:normAutofit fontScale="90000"/>
          </a:bodyPr>
          <a:lstStyle/>
          <a:p>
            <a:r>
              <a:rPr lang="en-CA" b="0" dirty="0" smtClean="0"/>
              <a:t/>
            </a:r>
            <a:br>
              <a:rPr lang="en-CA" b="0" dirty="0" smtClean="0"/>
            </a:br>
            <a:r>
              <a:rPr lang="en-CA" b="0" dirty="0"/>
              <a:t/>
            </a:r>
            <a:br>
              <a:rPr lang="en-CA" b="0" dirty="0"/>
            </a:br>
            <a:r>
              <a:rPr lang="en-CA" b="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main resource: </a:t>
            </a:r>
            <a:br>
              <a:rPr lang="en-CA" b="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CA" b="0" u="sng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hlinkClick r:id="rId2"/>
              </a:rPr>
              <a:t>https://www.youtube.com/watch?v=e8klkdhnop8</a:t>
            </a:r>
            <a:r>
              <a:rPr lang="en-CA" b="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CA" b="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CA" dirty="0"/>
              <a:t/>
            </a:r>
            <a:br>
              <a:rPr lang="en-CA" dirty="0"/>
            </a:b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b="0" dirty="0"/>
              <a:t>Additional resources: </a:t>
            </a:r>
          </a:p>
          <a:p>
            <a:r>
              <a:rPr lang="en-CA" b="0" u="sng" dirty="0">
                <a:hlinkClick r:id="rId3"/>
              </a:rPr>
              <a:t>http://cft.vanderbilt.edu/guides-sub-pages/metacognition/</a:t>
            </a:r>
            <a:endParaRPr lang="en-CA" b="0" dirty="0"/>
          </a:p>
          <a:p>
            <a:r>
              <a:rPr lang="en-CA" b="0" u="sng" dirty="0">
                <a:hlinkClick r:id="rId4"/>
              </a:rPr>
              <a:t>https://teal.ed.gov/tealguide/metacognitive</a:t>
            </a:r>
            <a:endParaRPr lang="en-CA" b="0" dirty="0"/>
          </a:p>
          <a:p>
            <a:r>
              <a:rPr lang="en-CA" b="0" dirty="0"/>
              <a:t/>
            </a:r>
            <a:br>
              <a:rPr lang="en-CA" b="0" dirty="0"/>
            </a:br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0" dirty="0" smtClean="0">
                <a:effectLst/>
              </a:rPr>
              <a:t> </a:t>
            </a:r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0" dirty="0" smtClean="0">
                <a:effectLst/>
              </a:rPr>
              <a:t> </a:t>
            </a:r>
            <a:endParaRPr lang="en-CA" dirty="0"/>
          </a:p>
        </p:txBody>
      </p:sp>
      <p:sp>
        <p:nvSpPr>
          <p:cNvPr id="6" name="Rectangle 5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 smtClean="0"/>
              <a:t>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44578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988840"/>
            <a:ext cx="6858000" cy="3029722"/>
          </a:xfrm>
        </p:spPr>
        <p:txBody>
          <a:bodyPr>
            <a:normAutofit/>
          </a:bodyPr>
          <a:lstStyle/>
          <a:p>
            <a:r>
              <a:rPr lang="en-CA" sz="2400" b="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what do you understand by </a:t>
            </a:r>
            <a:r>
              <a:rPr lang="en-CA" sz="24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metacognition</a:t>
            </a:r>
            <a:r>
              <a:rPr lang="en-CA" sz="2400" b="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br>
              <a:rPr lang="en-CA" sz="2400" b="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</a:br>
            <a:r>
              <a:rPr lang="en-CA" sz="2400" b="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as a contemporary learning theory? </a:t>
            </a:r>
            <a:br>
              <a:rPr lang="en-CA" sz="2400" b="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</a:br>
            <a:r>
              <a:rPr lang="en-CA" sz="2400" b="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/>
            </a:r>
            <a:br>
              <a:rPr lang="en-CA" sz="2400" b="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</a:br>
            <a:r>
              <a:rPr lang="en-CA" sz="2000" b="0" dirty="0" smtClean="0"/>
              <a:t/>
            </a:r>
            <a:br>
              <a:rPr lang="en-CA" sz="2000" b="0" dirty="0" smtClean="0"/>
            </a:br>
            <a:endParaRPr lang="en-CA" sz="2000" dirty="0"/>
          </a:p>
        </p:txBody>
      </p:sp>
      <p:sp>
        <p:nvSpPr>
          <p:cNvPr id="4" name="Rectangle 3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0" dirty="0" smtClean="0">
                <a:effectLst/>
              </a:rPr>
              <a:t> </a:t>
            </a:r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0" dirty="0" smtClean="0">
                <a:effectLst/>
              </a:rPr>
              <a:t> 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076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988840"/>
            <a:ext cx="6858000" cy="2808312"/>
          </a:xfrm>
        </p:spPr>
        <p:txBody>
          <a:bodyPr>
            <a:normAutofit/>
          </a:bodyPr>
          <a:lstStyle/>
          <a:p>
            <a:r>
              <a:rPr lang="en-CA" sz="2400" b="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/>
            </a:r>
            <a:br>
              <a:rPr lang="en-CA" sz="2400" b="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</a:br>
            <a:r>
              <a:rPr lang="en-CA" sz="2400" b="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who are the key proponents of this learning theory?</a:t>
            </a:r>
            <a:r>
              <a:rPr lang="en-CA" sz="2000" b="0" dirty="0" smtClean="0"/>
              <a:t/>
            </a:r>
            <a:br>
              <a:rPr lang="en-CA" sz="2000" b="0" dirty="0" smtClean="0"/>
            </a:br>
            <a:endParaRPr lang="en-CA" sz="2000" dirty="0"/>
          </a:p>
        </p:txBody>
      </p:sp>
      <p:sp>
        <p:nvSpPr>
          <p:cNvPr id="4" name="Rectangle 3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0" dirty="0" smtClean="0">
                <a:effectLst/>
              </a:rPr>
              <a:t> </a:t>
            </a:r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0" dirty="0" smtClean="0">
                <a:effectLst/>
              </a:rPr>
              <a:t> 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85281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7744" y="2666485"/>
            <a:ext cx="6172200" cy="1894362"/>
          </a:xfrm>
        </p:spPr>
        <p:txBody>
          <a:bodyPr>
            <a:normAutofit/>
          </a:bodyPr>
          <a:lstStyle/>
          <a:p>
            <a:r>
              <a:rPr lang="en-CA" sz="2400" b="0" dirty="0">
                <a:latin typeface="Arial" panose="020B0604020202020204" pitchFamily="34" charset="0"/>
                <a:cs typeface="Arial" panose="020B0604020202020204" pitchFamily="34" charset="0"/>
              </a:rPr>
              <a:t>How is the realm of cognition different from metacognition?</a:t>
            </a:r>
            <a:r>
              <a:rPr lang="en-CA" sz="2400" b="0" dirty="0"/>
              <a:t/>
            </a:r>
            <a:br>
              <a:rPr lang="en-CA" sz="2400" b="0" dirty="0"/>
            </a:br>
            <a:endParaRPr lang="en-CA" sz="2400" dirty="0"/>
          </a:p>
        </p:txBody>
      </p:sp>
      <p:sp>
        <p:nvSpPr>
          <p:cNvPr id="4" name="Rectangle 3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0" dirty="0" smtClean="0">
                <a:effectLst/>
              </a:rPr>
              <a:t> </a:t>
            </a:r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0" dirty="0" smtClean="0">
                <a:effectLst/>
              </a:rPr>
              <a:t> 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72574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7744" y="2297153"/>
            <a:ext cx="6172200" cy="1894362"/>
          </a:xfrm>
        </p:spPr>
        <p:txBody>
          <a:bodyPr>
            <a:normAutofit/>
          </a:bodyPr>
          <a:lstStyle/>
          <a:p>
            <a:r>
              <a:rPr lang="en-CA" sz="2400" b="0" dirty="0">
                <a:latin typeface="Arial" panose="020B0604020202020204" pitchFamily="34" charset="0"/>
                <a:cs typeface="Arial" panose="020B0604020202020204" pitchFamily="34" charset="0"/>
              </a:rPr>
              <a:t>How can you apply metacognitive theory to improve your students’ learning?</a:t>
            </a:r>
            <a:r>
              <a:rPr lang="en-CA" sz="2400" b="0" dirty="0"/>
              <a:t/>
            </a:r>
            <a:br>
              <a:rPr lang="en-CA" sz="2400" b="0" dirty="0"/>
            </a:br>
            <a:endParaRPr lang="en-CA" sz="2400" dirty="0"/>
          </a:p>
        </p:txBody>
      </p:sp>
      <p:sp>
        <p:nvSpPr>
          <p:cNvPr id="4" name="Rectangle 3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0" dirty="0" smtClean="0">
                <a:effectLst/>
              </a:rPr>
              <a:t> </a:t>
            </a:r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0" dirty="0" smtClean="0">
                <a:effectLst/>
              </a:rPr>
              <a:t> 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31803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7744" y="2481819"/>
            <a:ext cx="6172200" cy="1894362"/>
          </a:xfrm>
        </p:spPr>
        <p:txBody>
          <a:bodyPr>
            <a:normAutofit/>
          </a:bodyPr>
          <a:lstStyle/>
          <a:p>
            <a:r>
              <a:rPr lang="en-CA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Is metacognitive theory more or less applicable to adult education compared to education in k-12?</a:t>
            </a:r>
            <a:r>
              <a:rPr lang="en-CA" sz="2400" b="0" dirty="0"/>
              <a:t/>
            </a:r>
            <a:br>
              <a:rPr lang="en-CA" sz="2400" b="0" dirty="0"/>
            </a:br>
            <a:endParaRPr lang="en-CA" sz="2400" dirty="0"/>
          </a:p>
        </p:txBody>
      </p:sp>
      <p:sp>
        <p:nvSpPr>
          <p:cNvPr id="4" name="Rectangle 3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0" dirty="0" smtClean="0">
                <a:effectLst/>
              </a:rPr>
              <a:t> </a:t>
            </a:r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0" dirty="0" smtClean="0">
                <a:effectLst/>
              </a:rPr>
              <a:t> 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16597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858000" cy="1894362"/>
          </a:xfrm>
        </p:spPr>
        <p:txBody>
          <a:bodyPr>
            <a:normAutofit fontScale="90000"/>
          </a:bodyPr>
          <a:lstStyle/>
          <a:p>
            <a:r>
              <a:rPr lang="en-CA" sz="2200" b="0" dirty="0" smtClean="0"/>
              <a:t/>
            </a:r>
            <a:br>
              <a:rPr lang="en-CA" sz="2200" b="0" dirty="0" smtClean="0"/>
            </a:br>
            <a:r>
              <a:rPr lang="en-CA" sz="27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7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7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lang="en-CA" sz="2700" b="0" dirty="0">
                <a:latin typeface="Arial" panose="020B0604020202020204" pitchFamily="34" charset="0"/>
                <a:cs typeface="Arial" panose="020B0604020202020204" pitchFamily="34" charset="0"/>
              </a:rPr>
              <a:t>are the </a:t>
            </a:r>
            <a:r>
              <a:rPr lang="en-CA" sz="27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benefits of </a:t>
            </a:r>
            <a:r>
              <a:rPr lang="en-CA" sz="2700" b="0" dirty="0">
                <a:latin typeface="Arial" panose="020B0604020202020204" pitchFamily="34" charset="0"/>
                <a:cs typeface="Arial" panose="020B0604020202020204" pitchFamily="34" charset="0"/>
              </a:rPr>
              <a:t>using a </a:t>
            </a:r>
            <a:r>
              <a:rPr lang="en-CA" sz="2700" b="0" dirty="0" smtClean="0">
                <a:latin typeface="Arial" panose="020B0604020202020204" pitchFamily="34" charset="0"/>
                <a:cs typeface="Arial" panose="020B0604020202020204" pitchFamily="34" charset="0"/>
              </a:rPr>
              <a:t>metacognitive approach in student centred teaching? </a:t>
            </a:r>
            <a:br>
              <a:rPr lang="en-CA" sz="27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7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7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400" b="0" dirty="0"/>
              <a:t/>
            </a:r>
            <a:br>
              <a:rPr lang="en-CA" sz="2400" b="0" dirty="0"/>
            </a:br>
            <a:endParaRPr lang="en-CA" sz="2400" dirty="0"/>
          </a:p>
        </p:txBody>
      </p:sp>
      <p:sp>
        <p:nvSpPr>
          <p:cNvPr id="4" name="Rectangle 3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0" dirty="0" smtClean="0">
                <a:effectLst/>
              </a:rPr>
              <a:t> </a:t>
            </a:r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0" dirty="0" smtClean="0">
                <a:effectLst/>
              </a:rPr>
              <a:t> 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864815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0" dirty="0" smtClean="0">
                <a:effectLst/>
              </a:rPr>
              <a:t> </a:t>
            </a:r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0" dirty="0" smtClean="0">
                <a:effectLst/>
              </a:rPr>
              <a:t> </a:t>
            </a:r>
            <a:endParaRPr lang="en-C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0"/>
            <a:ext cx="70922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6321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68</TotalTime>
  <Words>74</Words>
  <Application>Microsoft Office PowerPoint</Application>
  <PresentationFormat>On-screen Show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Oriel</vt:lpstr>
      <vt:lpstr>METACOGNITION</vt:lpstr>
      <vt:lpstr>  main resource:  https://www.youtube.com/watch?v=e8klkdhnop8  </vt:lpstr>
      <vt:lpstr>what do you understand by metacognition  as a contemporary learning theory?    </vt:lpstr>
      <vt:lpstr> who are the key proponents of this learning theory? </vt:lpstr>
      <vt:lpstr>How is the realm of cognition different from metacognition? </vt:lpstr>
      <vt:lpstr>How can you apply metacognitive theory to improve your students’ learning? </vt:lpstr>
      <vt:lpstr>Is metacognitive theory more or less applicable to adult education compared to education in k-12? </vt:lpstr>
      <vt:lpstr>  What are the benefits of using a metacognitive approach in student centred teaching?   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METACOGNITION</dc:title>
  <dc:creator>User</dc:creator>
  <cp:lastModifiedBy>User</cp:lastModifiedBy>
  <cp:revision>13</cp:revision>
  <dcterms:created xsi:type="dcterms:W3CDTF">2015-04-05T06:31:49Z</dcterms:created>
  <dcterms:modified xsi:type="dcterms:W3CDTF">2015-04-08T00:36:50Z</dcterms:modified>
</cp:coreProperties>
</file>